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84" r:id="rId2"/>
    <p:sldId id="285" r:id="rId3"/>
    <p:sldId id="369" r:id="rId4"/>
    <p:sldId id="360" r:id="rId5"/>
    <p:sldId id="361" r:id="rId6"/>
    <p:sldId id="362" r:id="rId7"/>
    <p:sldId id="371" r:id="rId8"/>
    <p:sldId id="363" r:id="rId9"/>
    <p:sldId id="364" r:id="rId10"/>
    <p:sldId id="365" r:id="rId11"/>
    <p:sldId id="366" r:id="rId12"/>
    <p:sldId id="367" r:id="rId13"/>
    <p:sldId id="370" r:id="rId14"/>
    <p:sldId id="319" r:id="rId15"/>
    <p:sldId id="321" r:id="rId16"/>
    <p:sldId id="322" r:id="rId17"/>
    <p:sldId id="325" r:id="rId18"/>
    <p:sldId id="323" r:id="rId19"/>
    <p:sldId id="320" r:id="rId20"/>
    <p:sldId id="324" r:id="rId21"/>
    <p:sldId id="326" r:id="rId22"/>
    <p:sldId id="307" r:id="rId23"/>
    <p:sldId id="314" r:id="rId24"/>
    <p:sldId id="315" r:id="rId25"/>
    <p:sldId id="316" r:id="rId26"/>
    <p:sldId id="317" r:id="rId27"/>
    <p:sldId id="318" r:id="rId28"/>
    <p:sldId id="327" r:id="rId29"/>
    <p:sldId id="328" r:id="rId30"/>
    <p:sldId id="329" r:id="rId31"/>
    <p:sldId id="330" r:id="rId32"/>
    <p:sldId id="331" r:id="rId33"/>
    <p:sldId id="335" r:id="rId34"/>
    <p:sldId id="332" r:id="rId35"/>
    <p:sldId id="333" r:id="rId36"/>
    <p:sldId id="334" r:id="rId37"/>
    <p:sldId id="30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09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10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43A67-5868-4628-A30F-E8346B07CF51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AAEB0-E8F2-4F95-BA73-C125FC5CD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AF6F1-474D-42C5-B251-2D3182D68B6E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mcorp.co.kr/" TargetMode="External"/><Relationship Id="rId4" Type="http://schemas.openxmlformats.org/officeDocument/2006/relationships/hyperlink" Target="https://www.hmcorp.co.k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71128" y="0"/>
            <a:ext cx="4486869" cy="68580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71128" y="2428276"/>
            <a:ext cx="4486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Google </a:t>
            </a:r>
            <a:r>
              <a:rPr lang="en-US" altLang="ko-KR" sz="3600" spc="-300" smtClean="0">
                <a:solidFill>
                  <a:schemeClr val="bg1"/>
                </a:solidFill>
              </a:rPr>
              <a:t>Analytics </a:t>
            </a:r>
            <a:r>
              <a:rPr lang="ko-KR" altLang="en-US" sz="3600" spc="-300" smtClean="0">
                <a:solidFill>
                  <a:schemeClr val="bg1"/>
                </a:solidFill>
              </a:rPr>
              <a:t>가이드</a:t>
            </a:r>
            <a:r>
              <a:rPr lang="en-US" altLang="ko-KR" sz="3600" spc="-300" smtClean="0">
                <a:solidFill>
                  <a:schemeClr val="bg1"/>
                </a:solidFill>
              </a:rPr>
              <a:t/>
            </a:r>
            <a:br>
              <a:rPr lang="en-US" altLang="ko-KR" sz="3600" spc="-300" smtClean="0">
                <a:solidFill>
                  <a:schemeClr val="bg1"/>
                </a:solidFill>
              </a:rPr>
            </a:br>
            <a:r>
              <a:rPr lang="en-US" altLang="ko-KR" sz="2000" spc="-300" smtClean="0">
                <a:solidFill>
                  <a:schemeClr val="bg1"/>
                </a:solidFill>
              </a:rPr>
              <a:t>(  </a:t>
            </a:r>
            <a:r>
              <a:rPr lang="ko-KR" altLang="en-US" sz="2000" spc="-300" smtClean="0">
                <a:solidFill>
                  <a:schemeClr val="bg1"/>
                </a:solidFill>
              </a:rPr>
              <a:t>임대형 사이트 </a:t>
            </a:r>
            <a:r>
              <a:rPr lang="en-US" altLang="ko-KR" sz="2000" spc="-300" smtClean="0">
                <a:solidFill>
                  <a:schemeClr val="bg1"/>
                </a:solidFill>
              </a:rPr>
              <a:t>- </a:t>
            </a:r>
            <a:r>
              <a:rPr lang="ko-KR" altLang="en-US" sz="2000" spc="-300" smtClean="0">
                <a:solidFill>
                  <a:schemeClr val="bg1"/>
                </a:solidFill>
              </a:rPr>
              <a:t>추적코드 설치편</a:t>
            </a:r>
            <a:r>
              <a:rPr lang="en-US" altLang="ko-KR" sz="2000" spc="-300" smtClean="0">
                <a:solidFill>
                  <a:schemeClr val="bg1"/>
                </a:solidFill>
              </a:rPr>
              <a:t>)  </a:t>
            </a:r>
            <a:r>
              <a:rPr lang="en-US" altLang="ko-KR" sz="1200" smtClean="0">
                <a:solidFill>
                  <a:schemeClr val="bg1"/>
                </a:solidFill>
              </a:rPr>
              <a:t>V2.0</a:t>
            </a:r>
            <a:endParaRPr lang="en-US" altLang="ko-KR" sz="120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263535" y="3706513"/>
            <a:ext cx="27930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1630" y="3798088"/>
            <a:ext cx="24256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/>
                </a:solidFill>
              </a:rPr>
              <a:t>작성자 </a:t>
            </a:r>
            <a:r>
              <a:rPr lang="en-US" altLang="ko-KR" sz="1050" dirty="0" smtClean="0">
                <a:solidFill>
                  <a:schemeClr val="bg1"/>
                </a:solidFill>
              </a:rPr>
              <a:t>: </a:t>
            </a:r>
            <a:r>
              <a:rPr lang="ko-KR" altLang="en-US" sz="1050" smtClean="0">
                <a:solidFill>
                  <a:schemeClr val="bg1"/>
                </a:solidFill>
              </a:rPr>
              <a:t>연구소 데이터분석팀 </a:t>
            </a:r>
            <a:r>
              <a:rPr lang="ko-KR" altLang="en-US" sz="1050" dirty="0" smtClean="0">
                <a:solidFill>
                  <a:schemeClr val="bg1"/>
                </a:solidFill>
              </a:rPr>
              <a:t>엄태영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r>
              <a:rPr lang="ko-KR" altLang="en-US" sz="1050" dirty="0" smtClean="0">
                <a:solidFill>
                  <a:schemeClr val="bg1"/>
                </a:solidFill>
              </a:rPr>
              <a:t>작성일 </a:t>
            </a:r>
            <a:r>
              <a:rPr lang="en-US" altLang="ko-KR" sz="1050" smtClean="0">
                <a:solidFill>
                  <a:schemeClr val="bg1"/>
                </a:solidFill>
              </a:rPr>
              <a:t>: 2023-02-21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스트림을 화면이 나옵니다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 웹사이트 전용 가이드이므로 플랫폼에서 ‘웹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'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959" r="25390"/>
          <a:stretch/>
        </p:blipFill>
        <p:spPr>
          <a:xfrm>
            <a:off x="124690" y="881079"/>
            <a:ext cx="9019309" cy="589588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502131" y="3183775"/>
            <a:ext cx="2053244" cy="257694"/>
          </a:xfrm>
          <a:prstGeom prst="roundRect">
            <a:avLst>
              <a:gd name="adj" fmla="val 6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3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과 스트림 이름을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-1" t="10015" r="4953"/>
          <a:stretch/>
        </p:blipFill>
        <p:spPr>
          <a:xfrm>
            <a:off x="41565" y="881079"/>
            <a:ext cx="9369485" cy="480482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70653" y="1571842"/>
            <a:ext cx="6406351" cy="398274"/>
          </a:xfrm>
          <a:prstGeom prst="roundRect">
            <a:avLst>
              <a:gd name="adj" fmla="val 6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나온다면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생성이 완료되었고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스트림까지 셋팅이 완료된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86" r="13690"/>
          <a:stretch/>
        </p:blipFill>
        <p:spPr>
          <a:xfrm>
            <a:off x="174567" y="1123468"/>
            <a:ext cx="9110749" cy="51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26551" y="3075057"/>
            <a:ext cx="4887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smtClean="0">
                <a:solidFill>
                  <a:schemeClr val="bg1"/>
                </a:solidFill>
              </a:rPr>
              <a:t>GA </a:t>
            </a:r>
            <a:r>
              <a:rPr lang="ko-KR" altLang="en-US" sz="4000" spc="-300" smtClean="0">
                <a:solidFill>
                  <a:schemeClr val="bg1"/>
                </a:solidFill>
              </a:rPr>
              <a:t>추적코드 복사하기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4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5055"/>
          <a:stretch/>
        </p:blipFill>
        <p:spPr>
          <a:xfrm>
            <a:off x="134763" y="1030708"/>
            <a:ext cx="9185169" cy="536149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 </a:t>
            </a:r>
            <a:r>
              <a:rPr lang="en-US" altLang="ko-KR" sz="2800" spc="-160" smtClean="0">
                <a:solidFill>
                  <a:srgbClr val="000000"/>
                </a:solidFill>
              </a:rPr>
              <a:t>- UA</a:t>
            </a:r>
            <a:r>
              <a:rPr lang="ko-KR" altLang="en-US" sz="2800" spc="-160" smtClean="0">
                <a:solidFill>
                  <a:srgbClr val="000000"/>
                </a:solidFill>
              </a:rPr>
              <a:t>버전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최하단에 관리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34763" y="5926975"/>
            <a:ext cx="1519986" cy="245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2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2" y="881079"/>
            <a:ext cx="9004276" cy="549946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 </a:t>
            </a:r>
            <a:r>
              <a:rPr lang="en-US" altLang="ko-KR" sz="2800" spc="-160" smtClean="0">
                <a:solidFill>
                  <a:srgbClr val="000000"/>
                </a:solidFill>
              </a:rPr>
              <a:t>- UA</a:t>
            </a:r>
            <a:r>
              <a:rPr lang="ko-KR" altLang="en-US" sz="2800" spc="-160" smtClean="0">
                <a:solidFill>
                  <a:srgbClr val="000000"/>
                </a:solidFill>
              </a:rPr>
              <a:t>버전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관리메뉴에 들어오면 추적 정보를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 정보 밑에 소메뉴들이 생기고 그 중에서 추적 코드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3966414" y="2788134"/>
            <a:ext cx="1062786" cy="2336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697458" y="2639393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140" y="3801682"/>
            <a:ext cx="3062720" cy="181277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029200" y="3031472"/>
            <a:ext cx="1066800" cy="7757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096000" y="3797557"/>
            <a:ext cx="2274916" cy="1816904"/>
          </a:xfrm>
          <a:prstGeom prst="roundRect">
            <a:avLst>
              <a:gd name="adj" fmla="val 430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56469" y="4056611"/>
            <a:ext cx="709353" cy="207819"/>
          </a:xfrm>
          <a:prstGeom prst="roundRect">
            <a:avLst>
              <a:gd name="adj" fmla="val 430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083510" y="3983738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1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8" y="977189"/>
            <a:ext cx="9112455" cy="56407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 </a:t>
            </a:r>
            <a:r>
              <a:rPr lang="en-US" altLang="ko-KR" sz="2800" spc="-160" smtClean="0">
                <a:solidFill>
                  <a:srgbClr val="000000"/>
                </a:solidFill>
              </a:rPr>
              <a:t>- UA</a:t>
            </a:r>
            <a:r>
              <a:rPr lang="ko-KR" altLang="en-US" sz="2800" spc="-160" smtClean="0">
                <a:solidFill>
                  <a:srgbClr val="000000"/>
                </a:solidFill>
              </a:rPr>
              <a:t>버전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복사합니다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–UA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완료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578187" y="3345528"/>
            <a:ext cx="6183427" cy="985403"/>
          </a:xfrm>
          <a:prstGeom prst="roundRect">
            <a:avLst>
              <a:gd name="adj" fmla="val 485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4" y="798021"/>
            <a:ext cx="9161824" cy="540773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GA4</a:t>
            </a:r>
            <a:r>
              <a:rPr lang="ko-KR" altLang="en-US" sz="2800" spc="-160" smtClean="0">
                <a:solidFill>
                  <a:srgbClr val="000000"/>
                </a:solidFill>
              </a:rPr>
              <a:t>버전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최하단에 톱니바퀴 모양의 관리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76728" y="5864780"/>
            <a:ext cx="322035" cy="2336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40" y="939135"/>
            <a:ext cx="8753533" cy="564901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GA4</a:t>
            </a:r>
            <a:r>
              <a:rPr lang="ko-KR" altLang="en-US" sz="2800" spc="-160" smtClean="0">
                <a:solidFill>
                  <a:srgbClr val="000000"/>
                </a:solidFill>
              </a:rPr>
              <a:t>버전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 메뉴에 들어옵니다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3808471" y="2750878"/>
            <a:ext cx="2492575" cy="283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1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4" y="813666"/>
            <a:ext cx="9245459" cy="597817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GA4</a:t>
            </a:r>
            <a:r>
              <a:rPr lang="ko-KR" altLang="en-US" sz="2800" spc="-160" smtClean="0">
                <a:solidFill>
                  <a:srgbClr val="000000"/>
                </a:solidFill>
              </a:rPr>
              <a:t>버전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등록할 스트림을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485505" y="2231181"/>
            <a:ext cx="6799812" cy="3707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8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3271" y="172030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bg1"/>
                </a:solidFill>
              </a:rPr>
              <a:t>목차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2526" y="2613392"/>
            <a:ext cx="31992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300" smtClean="0">
                <a:solidFill>
                  <a:schemeClr val="bg1"/>
                </a:solidFill>
              </a:rPr>
              <a:t>GA</a:t>
            </a:r>
            <a:r>
              <a:rPr lang="ko-KR" altLang="en-US" sz="2000" spc="-300" smtClean="0">
                <a:solidFill>
                  <a:schemeClr val="bg1"/>
                </a:solidFill>
              </a:rPr>
              <a:t>계정생성하기</a:t>
            </a:r>
            <a:endParaRPr lang="en-US" altLang="ko-KR" sz="2000" spc="-30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300" smtClean="0">
                <a:solidFill>
                  <a:schemeClr val="bg1"/>
                </a:solidFill>
              </a:rPr>
              <a:t>GA</a:t>
            </a:r>
            <a:r>
              <a:rPr lang="ko-KR" altLang="en-US" sz="2000" spc="-300" smtClean="0">
                <a:solidFill>
                  <a:schemeClr val="bg1"/>
                </a:solidFill>
              </a:rPr>
              <a:t>추적코드 복사 </a:t>
            </a:r>
            <a:r>
              <a:rPr lang="en-US" altLang="ko-KR" sz="2000" spc="-300" smtClean="0">
                <a:solidFill>
                  <a:schemeClr val="bg1"/>
                </a:solidFill>
              </a:rPr>
              <a:t>( UA / GA4 )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300" smtClean="0">
                <a:solidFill>
                  <a:schemeClr val="bg1"/>
                </a:solidFill>
              </a:rPr>
              <a:t>카페</a:t>
            </a:r>
            <a:r>
              <a:rPr lang="en-US" altLang="ko-KR" sz="2000" spc="-300" smtClean="0">
                <a:solidFill>
                  <a:schemeClr val="bg1"/>
                </a:solidFill>
              </a:rPr>
              <a:t>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300" smtClean="0">
                <a:solidFill>
                  <a:schemeClr val="bg1"/>
                </a:solidFill>
              </a:rPr>
              <a:t>고도몰</a:t>
            </a:r>
            <a:endParaRPr lang="en-US" altLang="ko-KR" sz="2000" spc="-30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300" smtClean="0">
                <a:solidFill>
                  <a:schemeClr val="bg1"/>
                </a:solidFill>
              </a:rPr>
              <a:t>메이크샵</a:t>
            </a:r>
            <a:endParaRPr lang="en-US" altLang="ko-KR" sz="2000" spc="-3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1292370"/>
            <a:ext cx="9366019" cy="473435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GA4</a:t>
            </a:r>
            <a:r>
              <a:rPr lang="ko-KR" altLang="en-US" sz="2800" spc="-160" smtClean="0">
                <a:solidFill>
                  <a:srgbClr val="000000"/>
                </a:solidFill>
              </a:rPr>
              <a:t>버전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세부정보로 들어옵니다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하단에 태그안내보기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852508" y="5601088"/>
            <a:ext cx="6382932" cy="233693"/>
          </a:xfrm>
          <a:prstGeom prst="roundRect">
            <a:avLst>
              <a:gd name="adj" fmla="val 599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1292369"/>
            <a:ext cx="9329144" cy="511819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GA4</a:t>
            </a:r>
            <a:r>
              <a:rPr lang="ko-KR" altLang="en-US" sz="2800" spc="-160" smtClean="0">
                <a:solidFill>
                  <a:srgbClr val="000000"/>
                </a:solidFill>
              </a:rPr>
              <a:t>버전</a:t>
            </a:r>
            <a:endParaRPr sz="2800"/>
          </a:p>
        </p:txBody>
      </p:sp>
      <p:sp>
        <p:nvSpPr>
          <p:cNvPr id="24" name="TextBox 23"/>
          <p:cNvSpPr txBox="1"/>
          <p:nvPr/>
        </p:nvSpPr>
        <p:spPr>
          <a:xfrm>
            <a:off x="10653816" y="5601933"/>
            <a:ext cx="139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※ PC / M </a:t>
            </a:r>
            <a:r>
              <a:rPr lang="ko-KR" altLang="en-US" sz="1000" smtClean="0"/>
              <a:t>둘 다 적용</a:t>
            </a:r>
            <a:endParaRPr lang="ko-KR" altLang="en-US" sz="10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설치 안내 메뉴에 들어옵니다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두 개의 탭 중 직접설치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복사버튼을 눌러서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복사합니다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132320" y="2651760"/>
            <a:ext cx="2261620" cy="382386"/>
          </a:xfrm>
          <a:prstGeom prst="roundRect">
            <a:avLst>
              <a:gd name="adj" fmla="val 53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915273" y="2515547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902931" y="3589400"/>
            <a:ext cx="299258" cy="251080"/>
          </a:xfrm>
          <a:prstGeom prst="roundRect">
            <a:avLst>
              <a:gd name="adj" fmla="val 53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704342" y="3420275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1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5086750" y="2998114"/>
            <a:ext cx="201850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5000" spc="-300" smtClean="0">
                <a:solidFill>
                  <a:schemeClr val="bg1"/>
                </a:solidFill>
              </a:rPr>
              <a:t>카페</a:t>
            </a:r>
            <a:r>
              <a:rPr lang="en-US" altLang="ko-KR" sz="5000" spc="-300" smtClean="0">
                <a:solidFill>
                  <a:schemeClr val="bg1"/>
                </a:solidFill>
              </a:rPr>
              <a:t>24</a:t>
            </a:r>
            <a:endParaRPr lang="ko-KR" altLang="en-US" sz="5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5133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카페</a:t>
            </a:r>
            <a:r>
              <a:rPr lang="en-US" altLang="ko-KR" sz="2800" spc="-160" smtClean="0">
                <a:solidFill>
                  <a:srgbClr val="000000"/>
                </a:solidFill>
              </a:rPr>
              <a:t>24 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쇼핑몰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5614461"/>
            <a:ext cx="1519986" cy="2336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7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9" y="872560"/>
            <a:ext cx="8502717" cy="59192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4135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설정메뉴 중 기본설정을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설정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검색 엔진 최적화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(SEO)“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43539" y="3217334"/>
            <a:ext cx="1313862" cy="325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4582" y="3081889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03332" y="2841490"/>
            <a:ext cx="4292273" cy="325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67628" y="2755923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4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392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메뉴에서 스크롤을 최하단으로 내립니다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있는 고급설정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4" y="1098746"/>
            <a:ext cx="9133461" cy="539762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82382" y="5191106"/>
            <a:ext cx="5291502" cy="11681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235780" y="1450830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173884" y="1637608"/>
            <a:ext cx="0" cy="2984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21240" t="7673" r="24061" b="69842"/>
          <a:stretch/>
        </p:blipFill>
        <p:spPr>
          <a:xfrm>
            <a:off x="2111433" y="1512916"/>
            <a:ext cx="4995949" cy="121365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23300" y="5054893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25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40" y="1028805"/>
            <a:ext cx="8730726" cy="56611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131764" y="1350626"/>
            <a:ext cx="4950680" cy="910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29309" y="1225771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68033" y="3897091"/>
            <a:ext cx="4950680" cy="34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3772236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4788093"/>
            <a:ext cx="4950680" cy="7661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4454914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4466272"/>
            <a:ext cx="611436" cy="2832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4768821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1" y="1292369"/>
            <a:ext cx="9027344" cy="530237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80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복사한 추적코드를 넣고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동일하게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우측하단에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스크립트 관리 기능을 활용한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삽입이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692808" y="4071840"/>
            <a:ext cx="707097" cy="3089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491828" y="3873200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134534" y="4418576"/>
            <a:ext cx="4950680" cy="7661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33554" y="4227121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600304" y="6051665"/>
            <a:ext cx="552885" cy="3164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399324" y="5847512"/>
            <a:ext cx="268956" cy="272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기능 활용하여 </a:t>
            </a: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(PC/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2613566"/>
            <a:ext cx="1519986" cy="2336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062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접속한 상태입니다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우선적으로 적용하겠습니다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항목에 있는 디자인편집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909636" y="2098178"/>
            <a:ext cx="6635848" cy="199168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8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3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26551" y="3075057"/>
            <a:ext cx="3938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smtClean="0">
                <a:solidFill>
                  <a:schemeClr val="bg1"/>
                </a:solidFill>
              </a:rPr>
              <a:t>GA </a:t>
            </a:r>
            <a:r>
              <a:rPr lang="ko-KR" altLang="en-US" sz="4000" spc="-300" smtClean="0">
                <a:solidFill>
                  <a:schemeClr val="bg1"/>
                </a:solidFill>
              </a:rPr>
              <a:t>계정 생성하기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072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디자인 편집창이 생성되었습니다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" y="1177150"/>
            <a:ext cx="9344174" cy="51043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04291" y="2023364"/>
            <a:ext cx="588169" cy="229385"/>
          </a:xfrm>
          <a:prstGeom prst="roundRect">
            <a:avLst>
              <a:gd name="adj" fmla="val 52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 중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 폴더의 하위 폴더 중 기본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폴더 중 공통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" y="1200926"/>
            <a:ext cx="9356388" cy="506608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38778" y="2946077"/>
            <a:ext cx="858502" cy="137945"/>
          </a:xfrm>
          <a:prstGeom prst="roundRect">
            <a:avLst>
              <a:gd name="adj" fmla="val 52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1178" y="3065225"/>
            <a:ext cx="858502" cy="137945"/>
          </a:xfrm>
          <a:prstGeom prst="roundRect">
            <a:avLst>
              <a:gd name="adj" fmla="val 52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5938" y="4298280"/>
            <a:ext cx="858502" cy="137945"/>
          </a:xfrm>
          <a:prstGeom prst="roundRect">
            <a:avLst>
              <a:gd name="adj" fmla="val 52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698" y="2881516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3846" y="3025603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85" y="4257016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808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 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저장을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추적코드가 설치되었습니다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 디자인 페이지를 종료합니다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8" y="1138844"/>
            <a:ext cx="9328674" cy="50931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54975" y="5678193"/>
            <a:ext cx="640080" cy="157342"/>
          </a:xfrm>
          <a:prstGeom prst="roundRect">
            <a:avLst>
              <a:gd name="adj" fmla="val 52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63875" y="4633560"/>
            <a:ext cx="3449194" cy="969218"/>
          </a:xfrm>
          <a:prstGeom prst="roundRect">
            <a:avLst>
              <a:gd name="adj" fmla="val 52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2107" y="5678193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91007" y="4558145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54291" y="1143376"/>
            <a:ext cx="514298" cy="148993"/>
          </a:xfrm>
          <a:prstGeom prst="roundRect">
            <a:avLst>
              <a:gd name="adj" fmla="val 52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253" y="1010904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9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5989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설치를 완료 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동일한 방식으로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사이트에도 설치를 진행 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 항목에 있는 디자인 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909636" y="2098178"/>
            <a:ext cx="6635848" cy="199168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4486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8507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스마트디자인 편집창이 생성되면 전체화면 보기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537"/>
          <a:stretch/>
        </p:blipFill>
        <p:spPr>
          <a:xfrm>
            <a:off x="91974" y="1265120"/>
            <a:ext cx="9284782" cy="50726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8748" y="2113932"/>
            <a:ext cx="589726" cy="172068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9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58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탭에서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레이아웃의 하위폴더 중에서 기본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하위 파일 중에서 공통 레이아웃파일을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" y="1250804"/>
            <a:ext cx="9336302" cy="50877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4799" y="3020021"/>
            <a:ext cx="789230" cy="13050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7199" y="3147482"/>
            <a:ext cx="789230" cy="13050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140" y="3636232"/>
            <a:ext cx="789230" cy="13050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3840" y="2997724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9727" y="3152753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474" y="3613935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0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44928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모두저장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설치하였습니다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" y="1170818"/>
            <a:ext cx="9360683" cy="51052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54410" y="4502457"/>
            <a:ext cx="394135" cy="144358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9806" y="3437055"/>
            <a:ext cx="3494449" cy="985316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5855" y="1170818"/>
            <a:ext cx="509848" cy="184157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24196" y="4414908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418768" y="3349506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85035" y="1083269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5099574" y="2998113"/>
            <a:ext cx="1992853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5000" spc="-300" smtClean="0">
                <a:solidFill>
                  <a:schemeClr val="bg1"/>
                </a:solidFill>
              </a:rPr>
              <a:t>고도몰</a:t>
            </a:r>
            <a:endParaRPr lang="ko-KR" altLang="en-US" sz="5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54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상단에 기본설정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9" y="1188720"/>
            <a:ext cx="9252091" cy="451381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7605" y="1425010"/>
            <a:ext cx="527537" cy="17103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-1" t="10129" r="86661" b="83610"/>
          <a:stretch/>
        </p:blipFill>
        <p:spPr>
          <a:xfrm>
            <a:off x="87606" y="1645920"/>
            <a:ext cx="1234118" cy="2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외부서비스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외부서비스 설정 메뉴에 진입 후 우측에 외부스크립트 등록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4" y="1205936"/>
            <a:ext cx="9282270" cy="452049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38499" y="3555238"/>
            <a:ext cx="967094" cy="160551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611985" y="2750277"/>
            <a:ext cx="667836" cy="150866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-34369" y="3547964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39117" y="2741100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0361" t="42835" r="23549" b="31421"/>
          <a:stretch/>
        </p:blipFill>
        <p:spPr>
          <a:xfrm>
            <a:off x="6633557" y="3142211"/>
            <a:ext cx="565266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처음이신가요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그러면 계정부터 만들어야합니다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analytics.google.com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측정 시작을 클릭해주세요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3" y="1376323"/>
            <a:ext cx="8470323" cy="4842468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249563" y="3839992"/>
            <a:ext cx="920953" cy="4410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 스크립트 등록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서비스명을 구글애널리틱스 추적코드로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삽입위치는 상단공통영역에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3" y="1226784"/>
            <a:ext cx="9203239" cy="451205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983924" y="2465063"/>
            <a:ext cx="1258040" cy="150745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83924" y="2979739"/>
            <a:ext cx="601334" cy="187410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9869" y="3256831"/>
            <a:ext cx="399011" cy="151388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8305" y="3431396"/>
            <a:ext cx="2859579" cy="816407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23333" y="2440710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812547" y="3017928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905314" y="3396295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97001" y="3240562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" y="1239559"/>
            <a:ext cx="9280374" cy="449525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468880" y="3280008"/>
            <a:ext cx="548640" cy="151388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8305" y="3448022"/>
            <a:ext cx="2859579" cy="816407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67043" y="1861767"/>
            <a:ext cx="468151" cy="324479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17267" y="3399639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354187" y="3240562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상단에 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하단에 폴더목록 중 전체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레이아웃의 하위 파일 중 상단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" y="1352937"/>
            <a:ext cx="9187771" cy="4462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01" y="1300681"/>
            <a:ext cx="1933575" cy="51816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909454" y="1517825"/>
            <a:ext cx="533460" cy="269412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086" y="4384625"/>
            <a:ext cx="1080321" cy="1500786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202634" y="4043529"/>
            <a:ext cx="5405984" cy="1142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6777763" y="1300681"/>
            <a:ext cx="1958513" cy="5181600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15279" y="3582785"/>
            <a:ext cx="1372263" cy="179548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148945" y="4762739"/>
            <a:ext cx="1080254" cy="324651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798416" y="1430276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78568" y="3466558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15279" y="4675190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디자인 페이지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522" b="1226"/>
          <a:stretch/>
        </p:blipFill>
        <p:spPr>
          <a:xfrm>
            <a:off x="207818" y="796444"/>
            <a:ext cx="8267007" cy="4468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5252"/>
          <a:stretch/>
        </p:blipFill>
        <p:spPr>
          <a:xfrm>
            <a:off x="3810866" y="4788424"/>
            <a:ext cx="5432887" cy="1847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53289" y="3610656"/>
            <a:ext cx="2767806" cy="991123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2"/>
            <a:endCxn id="4" idx="1"/>
          </p:cNvCxnSpPr>
          <p:nvPr/>
        </p:nvCxnSpPr>
        <p:spPr>
          <a:xfrm>
            <a:off x="1737192" y="4601779"/>
            <a:ext cx="2073674" cy="11105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3997292" y="6450275"/>
            <a:ext cx="688058" cy="219598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224505" y="4788423"/>
            <a:ext cx="5110687" cy="1594653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846719" y="6323747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34268" y="4721224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506390" y="762669"/>
            <a:ext cx="900711" cy="268109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0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끝나면 모바일샵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디자인 스킨리스트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1" y="1205345"/>
            <a:ext cx="9332528" cy="446104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351711" y="1382845"/>
            <a:ext cx="569424" cy="263075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3980" y="3659066"/>
            <a:ext cx="795358" cy="176643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52975" y="1245370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42" y="3572289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모바일샵 메뉴에 디자인 스킨 리스트에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마찬가지로 좌측 하단에 생긴 폴더 목록에서 전체레이아웃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하위 파일 중 상단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6" y="1380858"/>
            <a:ext cx="9315548" cy="4503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80" y="1633703"/>
            <a:ext cx="1962150" cy="48196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4815" y="4239491"/>
            <a:ext cx="1064029" cy="1733593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25" idx="1"/>
          </p:cNvCxnSpPr>
          <p:nvPr/>
        </p:nvCxnSpPr>
        <p:spPr>
          <a:xfrm flipV="1">
            <a:off x="1138844" y="4043528"/>
            <a:ext cx="5972629" cy="11436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111473" y="1633703"/>
            <a:ext cx="1960657" cy="4819650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26218" y="3881839"/>
            <a:ext cx="1319018" cy="207898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42607" y="4741424"/>
            <a:ext cx="1319018" cy="321027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84409" y="3764520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6218" y="4628942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5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162"/>
          <a:stretch/>
        </p:blipFill>
        <p:spPr>
          <a:xfrm>
            <a:off x="63493" y="845528"/>
            <a:ext cx="8203681" cy="446389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21436" y="3538217"/>
            <a:ext cx="2834639" cy="960734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한쪽 모서리는 잘리고 다른 쪽 모서리는 둥근 사각형 14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r="5252"/>
          <a:stretch/>
        </p:blipFill>
        <p:spPr>
          <a:xfrm>
            <a:off x="3810866" y="4788424"/>
            <a:ext cx="5432887" cy="1847850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846719" y="6450275"/>
            <a:ext cx="838631" cy="219598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46719" y="4788423"/>
            <a:ext cx="5488473" cy="1594653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745147" y="6279627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795091" y="4695161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14" idx="2"/>
          </p:cNvCxnSpPr>
          <p:nvPr/>
        </p:nvCxnSpPr>
        <p:spPr>
          <a:xfrm>
            <a:off x="1638756" y="4498951"/>
            <a:ext cx="2172110" cy="9791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89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4798209" y="2998113"/>
            <a:ext cx="2595582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5000" spc="-300" smtClean="0">
                <a:solidFill>
                  <a:schemeClr val="bg1"/>
                </a:solidFill>
              </a:rPr>
              <a:t>메이크샵</a:t>
            </a:r>
            <a:endParaRPr lang="ko-KR" altLang="en-US" sz="5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관리자 페이지로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0" y="1022465"/>
            <a:ext cx="9194750" cy="4481839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540262" y="1180407"/>
            <a:ext cx="524661" cy="276714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135" t="15209" r="88378" b="74589"/>
          <a:stretch/>
        </p:blipFill>
        <p:spPr>
          <a:xfrm>
            <a:off x="216130" y="1704109"/>
            <a:ext cx="964277" cy="4572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313" t="38765" r="86030" b="33599"/>
          <a:stretch/>
        </p:blipFill>
        <p:spPr>
          <a:xfrm>
            <a:off x="207817" y="2759825"/>
            <a:ext cx="1163783" cy="12385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562" t="928" r="91455" b="96105"/>
          <a:stretch/>
        </p:blipFill>
        <p:spPr>
          <a:xfrm>
            <a:off x="598516" y="1064028"/>
            <a:ext cx="274320" cy="1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4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디자인 스킨관리를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쇼핑몰 스킨에서 디자인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2" y="885604"/>
            <a:ext cx="9323615" cy="453462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390" y="2502130"/>
            <a:ext cx="1035828" cy="157943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24648" y="2414581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13016" y="2589679"/>
            <a:ext cx="949929" cy="236038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01978" y="2502130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7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데이터 공유 설정에서 체크 박스에 체크하고 다음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11" r="25415"/>
          <a:stretch/>
        </p:blipFill>
        <p:spPr>
          <a:xfrm>
            <a:off x="91748" y="812000"/>
            <a:ext cx="9201140" cy="5979836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506362" y="2360327"/>
            <a:ext cx="2766379" cy="6322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0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환경설정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내려서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 영역을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98"/>
          <a:stretch/>
        </p:blipFill>
        <p:spPr>
          <a:xfrm>
            <a:off x="135465" y="1292369"/>
            <a:ext cx="9311708" cy="458473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258484" y="1878675"/>
            <a:ext cx="1035828" cy="157943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703426" y="2518756"/>
            <a:ext cx="8312" cy="3230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258484" y="5315988"/>
            <a:ext cx="2856316" cy="669176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3" y="1586533"/>
            <a:ext cx="9135339" cy="442204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921" y="4958540"/>
            <a:ext cx="2856316" cy="669176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79570" y="5735781"/>
            <a:ext cx="725853" cy="272799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5726" y="4870991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68532" y="5587505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9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설치를 위해서 모바일 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D4(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모바일샵 스킨 항목에서 다자인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9" y="885603"/>
            <a:ext cx="9330894" cy="451605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247699" y="1034932"/>
            <a:ext cx="503814" cy="257437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132337" y="885603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54" y="2905575"/>
            <a:ext cx="1022571" cy="253262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69622" y="3102063"/>
            <a:ext cx="1645920" cy="530599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983" y="2818026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83188" y="3004208"/>
            <a:ext cx="172868" cy="175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" y="885604"/>
            <a:ext cx="9314787" cy="457585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9285316" y="2000255"/>
            <a:ext cx="33251" cy="3749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241858" y="1442258"/>
            <a:ext cx="886200" cy="236913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612669" y="3607724"/>
            <a:ext cx="1030778" cy="1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GA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" y="994854"/>
            <a:ext cx="9200496" cy="440278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91981" y="4276898"/>
            <a:ext cx="2681750" cy="735677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96195" y="5104611"/>
            <a:ext cx="681645" cy="284712"/>
          </a:xfrm>
          <a:prstGeom prst="roundRect">
            <a:avLst>
              <a:gd name="adj" fmla="val 69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562793" y="2302626"/>
            <a:ext cx="1030778" cy="1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514751" y="179993"/>
            <a:ext cx="5237331" cy="14003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 smtClean="0">
                <a:solidFill>
                  <a:schemeClr val="bg1"/>
                </a:solidFill>
              </a:rPr>
              <a:t>감사합니다</a:t>
            </a:r>
            <a:endParaRPr lang="en-US" altLang="ko-KR" sz="4500" spc="-300" smtClean="0">
              <a:solidFill>
                <a:schemeClr val="bg1"/>
              </a:solidFill>
            </a:endParaRPr>
          </a:p>
          <a:p>
            <a:endParaRPr lang="en-US" altLang="ko-KR" sz="2000" spc="-300" smtClean="0">
              <a:solidFill>
                <a:schemeClr val="bg1"/>
              </a:solidFill>
            </a:endParaRPr>
          </a:p>
          <a:p>
            <a:r>
              <a:rPr lang="ko-KR" altLang="en-US" sz="2000" spc="-300" smtClean="0">
                <a:solidFill>
                  <a:schemeClr val="bg1"/>
                </a:solidFill>
              </a:rPr>
              <a:t>트리플하이엠 구글 애널리틱스 추적코드 설치가이드 </a:t>
            </a:r>
            <a:endParaRPr lang="en-US" altLang="ko-KR" sz="2000" spc="-30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4750" y="2006441"/>
            <a:ext cx="67339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</a:rPr>
              <a:t>Publisher 		</a:t>
            </a:r>
            <a:r>
              <a:rPr lang="ko-KR" altLang="en-US" sz="1300" smtClean="0">
                <a:solidFill>
                  <a:schemeClr val="bg1"/>
                </a:solidFill>
              </a:rPr>
              <a:t>주식회사 트리플하이엠 연구소 엄태영 </a:t>
            </a:r>
            <a:r>
              <a:rPr lang="en-US" altLang="ko-KR" sz="1300" smtClean="0">
                <a:solidFill>
                  <a:schemeClr val="bg1"/>
                </a:solidFill>
              </a:rPr>
              <a:t>PM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</a:rPr>
              <a:t>Address 		</a:t>
            </a:r>
            <a:r>
              <a:rPr lang="ko-KR" altLang="en-US" sz="1300" smtClean="0">
                <a:solidFill>
                  <a:schemeClr val="bg1"/>
                </a:solidFill>
              </a:rPr>
              <a:t>서울시 금천구 디지털로 </a:t>
            </a:r>
            <a:r>
              <a:rPr lang="en-US" altLang="ko-KR" sz="1300" smtClean="0">
                <a:solidFill>
                  <a:schemeClr val="bg1"/>
                </a:solidFill>
              </a:rPr>
              <a:t>121 </a:t>
            </a:r>
            <a:r>
              <a:rPr lang="ko-KR" altLang="en-US" sz="1300" smtClean="0">
                <a:solidFill>
                  <a:schemeClr val="bg1"/>
                </a:solidFill>
              </a:rPr>
              <a:t>에이스 가산타워</a:t>
            </a:r>
            <a:r>
              <a:rPr lang="en-US" altLang="ko-KR" sz="1300" smtClean="0">
                <a:solidFill>
                  <a:schemeClr val="bg1"/>
                </a:solidFill>
              </a:rPr>
              <a:t>10</a:t>
            </a:r>
            <a:r>
              <a:rPr lang="ko-KR" altLang="en-US" sz="1300" smtClean="0">
                <a:solidFill>
                  <a:schemeClr val="bg1"/>
                </a:solidFill>
              </a:rPr>
              <a:t>층</a:t>
            </a:r>
            <a:endParaRPr lang="en-US" altLang="ko-KR" sz="130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</a:rPr>
              <a:t>Telephone 		010-4993-2972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</a:rPr>
              <a:t>e-mail 		xodud2972@hmcorp.co.kr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</a:rPr>
              <a:t>Homepage	 	</a:t>
            </a:r>
            <a:r>
              <a:rPr lang="en-US" altLang="ko-KR" sz="1300" smtClean="0">
                <a:solidFill>
                  <a:schemeClr val="bg1"/>
                </a:solidFill>
                <a:hlinkClick r:id="rId4"/>
              </a:rPr>
              <a:t>https://www.hmcorp.co.kr</a:t>
            </a:r>
            <a:endParaRPr lang="en-US" altLang="ko-KR" sz="1300" spc="-30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261956"/>
            <a:ext cx="12192000" cy="15960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4880090" y="6475615"/>
            <a:ext cx="24318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hlinkClick r:id="rId5"/>
              </a:rPr>
              <a:t>트리플하이엠 </a:t>
            </a:r>
            <a:r>
              <a:rPr lang="en-US" altLang="ko-KR" sz="1200" smtClean="0">
                <a:solidFill>
                  <a:schemeClr val="bg1"/>
                </a:solidFill>
                <a:hlinkClick r:id="rId5"/>
              </a:rPr>
              <a:t>www.hmcorp.co.kr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750" y="5508455"/>
            <a:ext cx="11092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COPYRIGHT(C) TRIPLE HM. ALL RIGHTS RESERVED</a:t>
            </a:r>
            <a:r>
              <a:rPr lang="en-US" altLang="ko-KR" sz="10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이문서는</a:t>
            </a:r>
            <a:r>
              <a:rPr lang="en-US" altLang="ko-KR" sz="1000">
                <a:solidFill>
                  <a:schemeClr val="bg1"/>
                </a:solidFill>
              </a:rPr>
              <a:t>(</a:t>
            </a:r>
            <a:r>
              <a:rPr lang="ko-KR" altLang="en-US" sz="1000">
                <a:solidFill>
                  <a:schemeClr val="bg1"/>
                </a:solidFill>
              </a:rPr>
              <a:t>주</a:t>
            </a:r>
            <a:r>
              <a:rPr lang="en-US" altLang="ko-KR" sz="1000" smtClean="0">
                <a:solidFill>
                  <a:schemeClr val="bg1"/>
                </a:solidFill>
              </a:rPr>
              <a:t>)</a:t>
            </a:r>
            <a:r>
              <a:rPr lang="ko-KR" altLang="en-US" sz="1000" smtClean="0">
                <a:solidFill>
                  <a:schemeClr val="bg1"/>
                </a:solidFill>
              </a:rPr>
              <a:t>크리플하이엠의 지적재산이므로 어떠한 경우에도 ㈜트리플하이엠의공식적인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</a:rPr>
              <a:t>, </a:t>
            </a:r>
            <a:r>
              <a:rPr lang="ko-KR" altLang="en-US" sz="1000">
                <a:solidFill>
                  <a:schemeClr val="bg1"/>
                </a:solidFill>
              </a:rPr>
              <a:t>전송</a:t>
            </a:r>
            <a:r>
              <a:rPr lang="en-US" altLang="ko-KR" sz="1000">
                <a:solidFill>
                  <a:schemeClr val="bg1"/>
                </a:solidFill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</a:rPr>
              <a:t>. </a:t>
            </a:r>
            <a:endParaRPr lang="en-US" altLang="ko-KR" sz="1000" smtClean="0">
              <a:solidFill>
                <a:schemeClr val="bg1"/>
              </a:solidFill>
            </a:endParaRPr>
          </a:p>
          <a:p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</a:rPr>
              <a:t>. 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속성을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이름은 서비스 이름으로 하는게 좋습니다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시간대와 통화 기준을 선택하고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고급옵션 보기를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191" r="26828"/>
          <a:stretch/>
        </p:blipFill>
        <p:spPr>
          <a:xfrm>
            <a:off x="58189" y="786991"/>
            <a:ext cx="9002683" cy="598516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56486" y="3187589"/>
            <a:ext cx="3073950" cy="1324495"/>
          </a:xfrm>
          <a:prstGeom prst="roundRect">
            <a:avLst>
              <a:gd name="adj" fmla="val 6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1192" y="4836282"/>
            <a:ext cx="726989" cy="267732"/>
          </a:xfrm>
          <a:prstGeom prst="roundRect">
            <a:avLst>
              <a:gd name="adj" fmla="val 6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3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버전을 생성하는 경우는 고급옵션보기에서 원하는 옵션을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330" r="24899"/>
          <a:stretch/>
        </p:blipFill>
        <p:spPr>
          <a:xfrm>
            <a:off x="99754" y="804567"/>
            <a:ext cx="9069186" cy="586544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446415" y="3383280"/>
            <a:ext cx="7290261" cy="2335875"/>
          </a:xfrm>
          <a:prstGeom prst="roundRect">
            <a:avLst>
              <a:gd name="adj" fmla="val 6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업종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규모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GA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사용 목적을 선택하고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88" r="25923"/>
          <a:stretch/>
        </p:blipFill>
        <p:spPr>
          <a:xfrm>
            <a:off x="176878" y="912970"/>
            <a:ext cx="8834118" cy="579506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98050" y="2863394"/>
            <a:ext cx="3024074" cy="3146707"/>
          </a:xfrm>
          <a:prstGeom prst="roundRect">
            <a:avLst>
              <a:gd name="adj" fmla="val 6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GA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약관이 나오면 동의함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639" r="25345"/>
          <a:stretch/>
        </p:blipFill>
        <p:spPr>
          <a:xfrm>
            <a:off x="134719" y="881079"/>
            <a:ext cx="9009281" cy="584138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580312" y="4746568"/>
            <a:ext cx="648393" cy="340821"/>
          </a:xfrm>
          <a:prstGeom prst="roundRect">
            <a:avLst>
              <a:gd name="adj" fmla="val 6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72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6087</TotalTime>
  <Words>1439</Words>
  <Application>Microsoft Office PowerPoint</Application>
  <PresentationFormat>와이드스크린</PresentationFormat>
  <Paragraphs>330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Noto Sans KR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GA계정생성하기</vt:lpstr>
      <vt:lpstr>GA계정생성하기</vt:lpstr>
      <vt:lpstr>GA계정생성하기</vt:lpstr>
      <vt:lpstr>GA계정생성하기</vt:lpstr>
      <vt:lpstr>GA계정생성하기</vt:lpstr>
      <vt:lpstr>GA계정생성하기</vt:lpstr>
      <vt:lpstr>GA계정생성하기</vt:lpstr>
      <vt:lpstr>GA계정생성하기</vt:lpstr>
      <vt:lpstr>GA계정생성하기</vt:lpstr>
      <vt:lpstr>PowerPoint 프레젠테이션</vt:lpstr>
      <vt:lpstr>GA추적코드 복사 - UA버전</vt:lpstr>
      <vt:lpstr>GA추적코드 복사 - UA버전</vt:lpstr>
      <vt:lpstr>GA추적코드 복사 - UA버전</vt:lpstr>
      <vt:lpstr>GA추적코드 복사 – GA4버전</vt:lpstr>
      <vt:lpstr>GA추적코드 복사 – GA4버전</vt:lpstr>
      <vt:lpstr>GA추적코드 복사 – GA4버전</vt:lpstr>
      <vt:lpstr>GA추적코드 복사 – GA4버전</vt:lpstr>
      <vt:lpstr>GA추적코드 복사 – GA4버전</vt:lpstr>
      <vt:lpstr>PowerPoint 프레젠테이션</vt:lpstr>
      <vt:lpstr>카페24 – 스크립트 관리 기능 활용하여 GA추적코드 설치하기</vt:lpstr>
      <vt:lpstr>카페24 – 스크립트 관리 기능 활용하여 GA추적코드 설치하기</vt:lpstr>
      <vt:lpstr>카페24 – 스크립트 관리 기능 활용하여 GA추적코드 설치하기</vt:lpstr>
      <vt:lpstr>카페24 – 스크립트 관리 기능 활용하여 GA추적코드 설치하기</vt:lpstr>
      <vt:lpstr>카페24 – 스크립트 관리 기능 활용하여 GA추적코드 설치하기</vt:lpstr>
      <vt:lpstr>카페24 – 디자인 편집 기능 활용하여 GA추적코드 직접 설치하기</vt:lpstr>
      <vt:lpstr>카페24 – 디자인 편집 기능 활용하여 GA추적코드 직접 설치하기</vt:lpstr>
      <vt:lpstr>카페24 – 디자인 편집 기능 활용하여 GA추적코드 직접 설치하기</vt:lpstr>
      <vt:lpstr>카페24 – 디자인 편집 기능 활용하여 GA추적코드 직접 설치하기</vt:lpstr>
      <vt:lpstr>카페24 – 디자인 편집 기능 활용하여 GA추적코드 직접 설치하기</vt:lpstr>
      <vt:lpstr>카페24 – 디자인 편집 기능 활용하여 GA추적코드 직접 설치하기</vt:lpstr>
      <vt:lpstr>카페24 – 디자인 편집 기능 활용하여 GA추적코드 직접 설치하기</vt:lpstr>
      <vt:lpstr>카페24 – 디자인 편집 기능 활용하여 GA추적코드 직접 설치하기</vt:lpstr>
      <vt:lpstr>카페24 – 디자인 편집 기능 활용하여 GA추적코드 직접 설치하기</vt:lpstr>
      <vt:lpstr>PowerPoint 프레젠테이션</vt:lpstr>
      <vt:lpstr>고도몰 – 스크립트 관리 기능 활용하여 GA추적코드 설치하기</vt:lpstr>
      <vt:lpstr>고도몰 – 스크립트 관리 기능 활용하여 GA추적코드 설치하기</vt:lpstr>
      <vt:lpstr>고도몰 – 스크립트 관리 기능 활용하여 GA추적코드 설치하기</vt:lpstr>
      <vt:lpstr>고도몰 – 스크립트 관리 기능 활용하여 GA추적코드 설치하기</vt:lpstr>
      <vt:lpstr>고도몰 – 디자인 편집 기능 활용하여 GA추적코드 직접 설치하기</vt:lpstr>
      <vt:lpstr>고도몰 – 디자인 편집 기능 활용하여 GA추적코드 직접 설치하기</vt:lpstr>
      <vt:lpstr>고도몰 – 디자인 편집 기능 활용하여 GA추적코드 직접 설치하기</vt:lpstr>
      <vt:lpstr>고도몰 – 디자인 편집 기능 활용하여 GA추적코드 직접 설치하기</vt:lpstr>
      <vt:lpstr>고도몰 – 디자인 편집 기능 활용하여 GA추적코드 직접 설치하기</vt:lpstr>
      <vt:lpstr>PowerPoint 프레젠테이션</vt:lpstr>
      <vt:lpstr>메이크샵 – 디자인 편집 기능 활용하여 GA추적코드 직접 설치하기</vt:lpstr>
      <vt:lpstr>메이크샵 – 디자인 편집 기능 활용하여 GA추적코드 직접 설치하기</vt:lpstr>
      <vt:lpstr>메이크샵 – 디자인 편집 기능 활용하여 GA추적코드 직접 설치하기</vt:lpstr>
      <vt:lpstr>메이크샵 – 디자인 편집 기능 활용하여 GA추적코드 직접 설치하기</vt:lpstr>
      <vt:lpstr>메이크샵 – 디자인 편집 기능 활용하여 GA추적코드 직접 설치하기</vt:lpstr>
      <vt:lpstr>메이크샵 – 디자인 편집 기능 활용하여 GA추적코드 직접 설치하기</vt:lpstr>
      <vt:lpstr>메이크샵 – 디자인 편집 기능 활용하여 GA추적코드 직접 설치하기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177</cp:revision>
  <dcterms:created xsi:type="dcterms:W3CDTF">2022-06-30T08:10:59Z</dcterms:created>
  <dcterms:modified xsi:type="dcterms:W3CDTF">2023-02-21T05:23:44Z</dcterms:modified>
</cp:coreProperties>
</file>